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0"/>
  </p:notesMasterIdLst>
  <p:sldIdLst>
    <p:sldId id="256" r:id="rId2"/>
    <p:sldId id="403" r:id="rId3"/>
    <p:sldId id="548" r:id="rId4"/>
    <p:sldId id="583" r:id="rId5"/>
    <p:sldId id="499" r:id="rId6"/>
    <p:sldId id="508" r:id="rId7"/>
    <p:sldId id="530" r:id="rId8"/>
    <p:sldId id="531" r:id="rId9"/>
    <p:sldId id="512" r:id="rId10"/>
    <p:sldId id="533" r:id="rId11"/>
    <p:sldId id="553" r:id="rId12"/>
    <p:sldId id="536" r:id="rId13"/>
    <p:sldId id="535" r:id="rId14"/>
    <p:sldId id="560" r:id="rId15"/>
    <p:sldId id="538" r:id="rId16"/>
    <p:sldId id="540" r:id="rId17"/>
    <p:sldId id="561" r:id="rId18"/>
    <p:sldId id="541" r:id="rId19"/>
    <p:sldId id="559" r:id="rId20"/>
    <p:sldId id="562" r:id="rId21"/>
    <p:sldId id="542" r:id="rId22"/>
    <p:sldId id="544" r:id="rId23"/>
    <p:sldId id="563" r:id="rId24"/>
    <p:sldId id="545" r:id="rId25"/>
    <p:sldId id="546" r:id="rId26"/>
    <p:sldId id="547" r:id="rId27"/>
    <p:sldId id="578" r:id="rId28"/>
    <p:sldId id="554" r:id="rId29"/>
    <p:sldId id="566" r:id="rId30"/>
    <p:sldId id="555" r:id="rId31"/>
    <p:sldId id="575" r:id="rId32"/>
    <p:sldId id="565" r:id="rId33"/>
    <p:sldId id="567" r:id="rId34"/>
    <p:sldId id="568" r:id="rId35"/>
    <p:sldId id="569" r:id="rId36"/>
    <p:sldId id="570" r:id="rId37"/>
    <p:sldId id="571" r:id="rId38"/>
    <p:sldId id="572" r:id="rId39"/>
    <p:sldId id="579" r:id="rId40"/>
    <p:sldId id="584" r:id="rId41"/>
    <p:sldId id="581" r:id="rId42"/>
    <p:sldId id="582" r:id="rId43"/>
    <p:sldId id="585" r:id="rId44"/>
    <p:sldId id="557" r:id="rId45"/>
    <p:sldId id="564" r:id="rId46"/>
    <p:sldId id="556" r:id="rId47"/>
    <p:sldId id="558" r:id="rId48"/>
    <p:sldId id="574" r:id="rId4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025249"/>
    <a:srgbClr val="9E60B8"/>
    <a:srgbClr val="41719C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35"/>
    <p:restoredTop sz="96911" autoAdjust="0"/>
  </p:normalViewPr>
  <p:slideViewPr>
    <p:cSldViewPr snapToGrid="0" snapToObjects="1">
      <p:cViewPr varScale="1">
        <p:scale>
          <a:sx n="131" d="100"/>
          <a:sy n="131" d="100"/>
        </p:scale>
        <p:origin x="200" y="5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10.png>
</file>

<file path=ppt/media/image2.png>
</file>

<file path=ppt/media/image3.png>
</file>

<file path=ppt/media/image4.tiff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20.06.18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3519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36814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6/20/18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687116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enterjs</a:t>
              </a:r>
              <a:r>
                <a:rPr lang="de-DE" sz="2000" b="1" dirty="0">
                  <a:solidFill>
                    <a:srgbClr val="025249"/>
                  </a:solidFill>
                </a:rPr>
                <a:t>-apollo-</a:t>
              </a:r>
              <a:r>
                <a:rPr lang="de-DE" sz="2000" b="1" dirty="0" err="1">
                  <a:solidFill>
                    <a:srgbClr val="025249"/>
                  </a:solidFill>
                </a:rPr>
                <a:t>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";</a:t>
            </a:r>
          </a:p>
          <a:p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ReactDOM.render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client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BeerRatingApp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/&gt;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ApolloProvider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&gt;,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document.getElementById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Daten vom Server abfragen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innerhalb einer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68580" y="3526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EE965F-D39B-7B4C-A926-2DA689328840}"/>
              </a:ext>
            </a:extLst>
          </p:cNvPr>
          <p:cNvSpPr/>
          <p:nvPr/>
        </p:nvSpPr>
        <p:spPr>
          <a:xfrm>
            <a:off x="68580" y="454915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021200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994329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8718E4-E05B-CB45-9462-359642DE4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521" y="311569"/>
            <a:ext cx="5710959" cy="2390877"/>
          </a:xfrm>
          <a:prstGeom prst="rect">
            <a:avLst/>
          </a:prstGeom>
          <a:ln>
            <a:solidFill>
              <a:srgbClr val="025249"/>
            </a:solidFill>
          </a:ln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CC12D789-FD17-F845-BCF0-89B2F451CAD7}"/>
              </a:ext>
            </a:extLst>
          </p:cNvPr>
          <p:cNvSpPr/>
          <p:nvPr/>
        </p:nvSpPr>
        <p:spPr>
          <a:xfrm>
            <a:off x="3701925" y="2716493"/>
            <a:ext cx="416492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Speichern der Ratings auf dem Server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1B9887-6073-C149-A791-0C8FA4A190A9}"/>
              </a:ext>
            </a:extLst>
          </p:cNvPr>
          <p:cNvSpPr txBox="1"/>
          <p:nvPr/>
        </p:nvSpPr>
        <p:spPr>
          <a:xfrm>
            <a:off x="5181600" y="4486656"/>
            <a:ext cx="4404360" cy="646331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Enthält die Daten, die der Server</a:t>
            </a: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als Antwort auf die Mutation geschickt hat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022EC9D-35A6-2649-BDB0-11D45D1160B8}"/>
              </a:ext>
            </a:extLst>
          </p:cNvPr>
          <p:cNvCxnSpPr>
            <a:cxnSpLocks/>
          </p:cNvCxnSpPr>
          <p:nvPr/>
        </p:nvCxnSpPr>
        <p:spPr>
          <a:xfrm flipH="1" flipV="1">
            <a:off x="4785360" y="3672840"/>
            <a:ext cx="835152" cy="804672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Query-Komponenten werden automatisch aktualisiert (manchmal)</a:t>
            </a:r>
          </a:p>
        </p:txBody>
      </p:sp>
    </p:spTree>
    <p:extLst>
      <p:ext uri="{BB962C8B-B14F-4D97-AF65-F5344CB8AC3E}">
        <p14:creationId xmlns:p14="http://schemas.microsoft.com/office/powerpoint/2010/main" val="8894688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den Anwendungszustand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-117454" y="3166374"/>
            <a:ext cx="1014091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State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1: Selected Beer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C1E5D80-4D8B-894B-A9C9-F59C2C1B9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36" y="1003300"/>
            <a:ext cx="6600928" cy="54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9" y="4119969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State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6338320-541E-274D-A872-D37CC8C416FB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State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Globale Daten in der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Entspräche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", weil nicht remote über API geladen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Unglücklicher Begriff. Eigentlich: "Global" State? "App" State?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DC2A2D7-ECB7-C244-A765-16B6337C27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895" y="3686777"/>
            <a:ext cx="8144210" cy="1961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78381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Aktualisierung nach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Komponenten-Updates funktionieren nicht immer automatisch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Beispiel, wenn Objekte in eine Liste eingefügt werden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refetchQueries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kann remote-Zugriffe auslösen!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ist in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nicht notwendig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839586" y="3389923"/>
            <a:ext cx="7658099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ist Alternative zu Mutation-Komponente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client.mutate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UPDATE_DRAFT_RATING,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refetchQueries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[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GET_DRAFT_RATING_QUERY, variables: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{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>
                <a:solidFill>
                  <a:srgbClr val="FF000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BEERS_QUERY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]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237FEF3-9082-E04B-A392-8627556E23AF}"/>
              </a:ext>
            </a:extLst>
          </p:cNvPr>
          <p:cNvSpPr txBox="1"/>
          <p:nvPr/>
        </p:nvSpPr>
        <p:spPr>
          <a:xfrm>
            <a:off x="4627124" y="6023667"/>
            <a:ext cx="4404360" cy="369332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Löst Remote Zugriff aus!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1178B42D-65EC-5C49-8790-A601AD8128D8}"/>
              </a:ext>
            </a:extLst>
          </p:cNvPr>
          <p:cNvCxnSpPr>
            <a:cxnSpLocks/>
          </p:cNvCxnSpPr>
          <p:nvPr/>
        </p:nvCxnSpPr>
        <p:spPr>
          <a:xfrm flipH="1" flipV="1">
            <a:off x="3424136" y="5447489"/>
            <a:ext cx="1641900" cy="567034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886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4119969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."</a:t>
            </a:r>
          </a:p>
          <a:p>
            <a:endParaRPr lang="de-DE" sz="20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0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0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github.com</a:t>
            </a:r>
            <a:r>
              <a:rPr lang="de-DE" sz="20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/</a:t>
            </a:r>
            <a:r>
              <a:rPr lang="de-DE" sz="20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apollographql</a:t>
            </a:r>
            <a:endParaRPr lang="de-DE" sz="14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EC0A25-BC49-064E-9296-D074C75FE536}"/>
              </a:ext>
            </a:extLst>
          </p:cNvPr>
          <p:cNvSpPr/>
          <p:nvPr/>
        </p:nvSpPr>
        <p:spPr>
          <a:xfrm>
            <a:off x="504713" y="2279716"/>
            <a:ext cx="889657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Apollo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allows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fetch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in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... 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UIs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using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-apollo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8813179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9C880A-AF9E-014B-ADBA-87734836D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 2: </a:t>
            </a:r>
            <a:r>
              <a:rPr lang="de-DE" dirty="0" err="1"/>
              <a:t>Draft</a:t>
            </a:r>
            <a:r>
              <a:rPr lang="de-DE" dirty="0"/>
              <a:t> Rating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5AC6A5A2-6667-1045-A890-8F610D376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5253" y="1087608"/>
            <a:ext cx="5915494" cy="546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8885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kann Felder vom Remote-Schema ergänzen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B4F5766-EA8C-AC42-B36B-E8DAEB0C4F36}"/>
              </a:ext>
            </a:extLst>
          </p:cNvPr>
          <p:cNvSpPr/>
          <p:nvPr/>
        </p:nvSpPr>
        <p:spPr>
          <a:xfrm>
            <a:off x="2702213" y="3200787"/>
            <a:ext cx="4501573" cy="27507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EF7D1D"/>
              </a:solidFill>
              <a:latin typeface="Source Code Pro Medium" panose="020B0509030403020204" pitchFamily="49" charset="0"/>
              <a:ea typeface="Source Code Pro Medium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2278CA24-55C9-4843-8D54-82751D612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659" y="1603037"/>
            <a:ext cx="8872682" cy="1067773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B1477019-192E-7C4D-80DD-E61232709605}"/>
              </a:ext>
            </a:extLst>
          </p:cNvPr>
          <p:cNvCxnSpPr>
            <a:cxnSpLocks/>
          </p:cNvCxnSpPr>
          <p:nvPr/>
        </p:nvCxnSpPr>
        <p:spPr>
          <a:xfrm flipH="1" flipV="1">
            <a:off x="1461155" y="2060983"/>
            <a:ext cx="1676900" cy="2469454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CB7DD62-C35D-4A49-BF93-DA13BB562B95}"/>
              </a:ext>
            </a:extLst>
          </p:cNvPr>
          <p:cNvCxnSpPr>
            <a:cxnSpLocks/>
          </p:cNvCxnSpPr>
          <p:nvPr/>
        </p:nvCxnSpPr>
        <p:spPr>
          <a:xfrm flipV="1">
            <a:off x="6372520" y="2060983"/>
            <a:ext cx="1197204" cy="2515180"/>
          </a:xfrm>
          <a:prstGeom prst="straightConnector1">
            <a:avLst/>
          </a:prstGeom>
          <a:ln w="41275">
            <a:solidFill>
              <a:srgbClr val="EF7D1D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74300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2360731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cache.readFragment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:${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507259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D2909-0DE8-1840-86B0-AA8D5665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Remote- und </a:t>
            </a:r>
            <a:r>
              <a:rPr lang="de-DE" dirty="0" err="1"/>
              <a:t>Local</a:t>
            </a:r>
            <a:r>
              <a:rPr lang="de-DE" dirty="0"/>
              <a:t> Data kombinieren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86DB91A-0951-B04D-924B-4FB39193E5D8}"/>
              </a:ext>
            </a:extLst>
          </p:cNvPr>
          <p:cNvSpPr txBox="1"/>
          <p:nvPr/>
        </p:nvSpPr>
        <p:spPr>
          <a:xfrm>
            <a:off x="203200" y="1026060"/>
            <a:ext cx="9499600" cy="87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 erhält umschließendes 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readFragment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liefert Objekte aus dem Cache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1C6FC5D6-33B8-4948-B6E1-6C7217D16B34}"/>
              </a:ext>
            </a:extLst>
          </p:cNvPr>
          <p:cNvSpPr/>
          <p:nvPr/>
        </p:nvSpPr>
        <p:spPr>
          <a:xfrm>
            <a:off x="819074" y="2360731"/>
            <a:ext cx="8456902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hasDraftRating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_,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cache.</a:t>
            </a:r>
            <a:r>
              <a:rPr lang="de-DE" sz="1625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readFragment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gql`fragment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on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}`,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cacheKey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 `</a:t>
            </a:r>
            <a:r>
              <a:rPr lang="de-DE" sz="1625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:${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}`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     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!== null;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...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72385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C206FB-4004-0641-808E-09139A97C186}"/>
              </a:ext>
            </a:extLst>
          </p:cNvPr>
          <p:cNvSpPr/>
          <p:nvPr/>
        </p:nvSpPr>
        <p:spPr>
          <a:xfrm>
            <a:off x="3975011" y="3166374"/>
            <a:ext cx="195598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🤔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65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durchgehend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starke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Diverse Möglichkeiten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ein Ziel zu erreichen 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(HOCs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direkter Cache Zugriff, mehrere APIs für direkten Cache Zugriff)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andere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aus als der Client (Client fügt __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typename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Caching hinzu)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7305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für APIs? Oder für Client?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Tools passen teilweise nicht zusammen (Client/Source,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nach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manuell neu ausgeführt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nötig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 Kopplung an 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Apollo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Abfrage? 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823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(dort wo es funktioniert ganz cool)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-14357" y="4877279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>
                <a:solidFill>
                  <a:srgbClr val="41719C"/>
                </a:solidFill>
              </a:rPr>
              <a:t>graphql</a:t>
            </a:r>
            <a:endParaRPr lang="de-DE" sz="2000" b="1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enterjs</a:t>
            </a:r>
            <a:r>
              <a:rPr lang="de-DE" sz="2000" b="1" dirty="0">
                <a:solidFill>
                  <a:srgbClr val="41719C"/>
                </a:solidFill>
              </a:rPr>
              <a:t>-apollo-</a:t>
            </a:r>
            <a:r>
              <a:rPr lang="de-DE" sz="2000" b="1" dirty="0" err="1">
                <a:solidFill>
                  <a:srgbClr val="41719C"/>
                </a:solidFill>
              </a:rPr>
              <a:t>graphql</a:t>
            </a:r>
            <a:r>
              <a:rPr lang="de-DE" sz="2000" b="1" dirty="0">
                <a:solidFill>
                  <a:srgbClr val="41719C"/>
                </a:solidFill>
              </a:rPr>
              <a:t>-</a:t>
            </a:r>
            <a:r>
              <a:rPr lang="de-DE" sz="2000" b="1" dirty="0" err="1">
                <a:solidFill>
                  <a:srgbClr val="41719C"/>
                </a:solidFill>
              </a:rPr>
              <a:t>example</a:t>
            </a:r>
            <a:endParaRPr lang="de-DE" sz="2000" b="1" dirty="0">
              <a:solidFill>
                <a:srgbClr val="025249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enterjs</a:t>
            </a:r>
            <a:r>
              <a:rPr lang="de-DE" sz="1600" cap="none" spc="100" dirty="0"/>
              <a:t>-apollo-</a:t>
            </a:r>
            <a:r>
              <a:rPr lang="de-DE" sz="1600" cap="none" spc="100" dirty="0" err="1"/>
              <a:t>graphql</a:t>
            </a:r>
            <a:r>
              <a:rPr lang="de-DE" sz="1600" cap="none" spc="100" dirty="0"/>
              <a:t>-</a:t>
            </a:r>
            <a:r>
              <a:rPr lang="de-DE" sz="1600" cap="none" spc="100" dirty="0" err="1"/>
              <a:t>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293427-8972-4141-9A4F-42D5FB66A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478314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3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Authentifizierung...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2550</Words>
  <Application>Microsoft Macintosh PowerPoint</Application>
  <PresentationFormat>A4-Papier (210 x 297 mm)</PresentationFormat>
  <Paragraphs>610</Paragraphs>
  <Slides>48</Slides>
  <Notes>32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48</vt:i4>
      </vt:variant>
    </vt:vector>
  </HeadingPairs>
  <TitlesOfParts>
    <vt:vector size="60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PowerPoint-Präsentation</vt:lpstr>
      <vt:lpstr>Source (TypeScript): http://bit.ly/enterjs-apollo-graphql-example</vt:lpstr>
      <vt:lpstr>PowerPoint-Präsentation</vt:lpstr>
      <vt:lpstr>mit Apollo und React</vt:lpstr>
      <vt:lpstr>Apollo Für React</vt:lpstr>
      <vt:lpstr>Schritt 1: Erzeugen des Clients und Providers</vt:lpstr>
      <vt:lpstr>Schritt 1: Erzeugen des Clients und Providers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Schritt 3: Mutations</vt:lpstr>
      <vt:lpstr>Schritt 3: Mutations</vt:lpstr>
      <vt:lpstr>Schritt 3: Mutations</vt:lpstr>
      <vt:lpstr>Schritt 3: Mutations</vt:lpstr>
      <vt:lpstr>GraphQL für den Anwendungszustand</vt:lpstr>
      <vt:lpstr>Beispiel 1: Selected Beer</vt:lpstr>
      <vt:lpstr>Was bedeutet "Local" State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Aktualisierung nach Mutations</vt:lpstr>
      <vt:lpstr>Beispiel 2: Draft Rating</vt:lpstr>
      <vt:lpstr>Remote- und Local Data kombinieren</vt:lpstr>
      <vt:lpstr>Remote- und Local Data kombinieren</vt:lpstr>
      <vt:lpstr>Remote- und Local Data kombinieren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576</cp:revision>
  <cp:lastPrinted>2018-05-30T19:37:50Z</cp:lastPrinted>
  <dcterms:created xsi:type="dcterms:W3CDTF">2016-03-28T15:59:53Z</dcterms:created>
  <dcterms:modified xsi:type="dcterms:W3CDTF">2018-06-20T13:48:15Z</dcterms:modified>
</cp:coreProperties>
</file>

<file path=docProps/thumbnail.jpeg>
</file>